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81" r:id="rId2"/>
  </p:sldMasterIdLst>
  <p:notesMasterIdLst>
    <p:notesMasterId r:id="rId15"/>
  </p:notesMasterIdLst>
  <p:sldIdLst>
    <p:sldId id="2140754647" r:id="rId3"/>
    <p:sldId id="2140754656" r:id="rId4"/>
    <p:sldId id="2140754646" r:id="rId5"/>
    <p:sldId id="2140754649" r:id="rId6"/>
    <p:sldId id="2140754650" r:id="rId7"/>
    <p:sldId id="2140754653" r:id="rId8"/>
    <p:sldId id="2140754655" r:id="rId9"/>
    <p:sldId id="2140754657" r:id="rId10"/>
    <p:sldId id="2140754661" r:id="rId11"/>
    <p:sldId id="2140754651" r:id="rId12"/>
    <p:sldId id="2140754652" r:id="rId13"/>
    <p:sldId id="21407546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CEF922-23EA-4A89-BEF2-B5AA904D4221}" v="199" dt="2023-06-04T07:19:30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352A-C324-4C3E-BD8D-826768257BD5}" type="datetimeFigureOut">
              <a:rPr lang="en-US" smtClean="0"/>
              <a:t>6/4/2023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11B84-1EA9-4A2F-8FD8-6D2A65C95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2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607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82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619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97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9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B98D0-C2A3-46C9-9C41-FB39A790F04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457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9450" y="752475"/>
            <a:ext cx="3538538" cy="199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EB02-13AF-4FEA-BF3C-6AEA2A92A8C5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4293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64D02-0B58-FAB3-BBEC-06C88E63B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D1FE95-7528-08F9-CFC6-1BD038CEA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1308A-161E-44DC-C552-D7D94F60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2F34-8B79-4F1D-8379-633A8C4E47BD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6C34-BAB1-5494-C14C-7103C50B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05467-D39D-10C0-E703-4AD9C7410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4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1859-70CC-8158-E853-4009E802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27CC5-B574-A233-7C20-DBCD00A1A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22B3-2255-D5CE-A132-DD824E22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8AC3-30E5-422C-BF12-061B92894056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B0247-7F43-5002-B11A-852F4B8A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jude@judebarak.com | +972-52-811 7106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C61A5-98FB-D3A4-7A2B-243ED3C1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AD4A65F-3AA0-7A66-8718-E8D805C56892}"/>
              </a:ext>
            </a:extLst>
          </p:cNvPr>
          <p:cNvCxnSpPr/>
          <p:nvPr userDrawn="1"/>
        </p:nvCxnSpPr>
        <p:spPr>
          <a:xfrm>
            <a:off x="838200" y="6248400"/>
            <a:ext cx="10515600" cy="0"/>
          </a:xfrm>
          <a:prstGeom prst="line">
            <a:avLst/>
          </a:prstGeom>
          <a:ln>
            <a:solidFill>
              <a:srgbClr val="1030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9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ECD8-01EA-79FF-16CE-1A89C4518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D725E-06F9-8FA8-0C1D-39EAE00F2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05B71-EFAF-712B-5A96-B1C6C694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F11AB-A103-4A02-9367-802FCD5EC6F2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10ECF-3404-9387-02B2-909C104E4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FC87A-CF9A-5125-43EF-A4A9618B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6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81B90-33C4-F7D1-CC2A-0C63319FE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81C8-1651-9F54-CB4F-40793008C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95EC2A-E591-8EEA-B726-B806C9286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26E2B-93E8-C74B-3466-67FF2142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5F69-1434-47D3-A7C7-D61DF5E2B283}" type="datetime1">
              <a:rPr lang="en-US" smtClean="0"/>
              <a:t>6/4/2023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30103-4850-7017-67E7-F41366D9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A0C9D-7F43-03C7-8E09-DAF5289B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3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74B1-54A7-CF0C-190E-E2B0F1641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E9DC3-51F4-CFDC-B77A-D77B1C572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9E4E4-31AF-FAEE-A7A9-ED964E5AC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D758EF-4A07-C831-98AF-451BF245F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BE318B-8323-AA84-57D5-B94040B470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B274F-9820-6697-F95A-B6243F40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D870A-39B0-498C-9843-F7CD91EE71AE}" type="datetime1">
              <a:rPr lang="en-US" smtClean="0"/>
              <a:t>6/4/2023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E29492-52AE-FD7F-02A4-480491AB0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73F069-F28C-3B2E-905D-FFA679547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2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BAE9-0776-233F-BD36-D40F5DC3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53D8C-6BA8-7FC1-5E80-BABF6548C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2C46-BEE6-4BEA-B82E-8DCFB5242602}" type="datetime1">
              <a:rPr lang="en-US" smtClean="0"/>
              <a:t>6/4/2023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E819F-CBD3-7340-DD7A-F4D6861A9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AE2EB-34FB-0FF4-273F-6955B6E77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4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7509B7-D5E8-510F-9486-406457D8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A8544-60F0-4F7E-BBC3-E38471136679}" type="datetime1">
              <a:rPr lang="en-US" smtClean="0"/>
              <a:t>6/4/2023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80E6B8-D8C5-CB20-47CA-A843B6AF6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D1772-BFC5-CDBA-E73D-822CDB39F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4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7C61-B115-192C-4E7F-0B32D744D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DE56D-75DC-2165-F68E-62730DCFC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84377-F671-D4EF-0E81-4810813DB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93BFA-BD8D-08B0-D292-1E4DC9FD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EA024-100E-4EED-84EA-708FC14AFA4B}" type="datetime1">
              <a:rPr lang="en-US" smtClean="0"/>
              <a:t>6/4/2023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A3728-ED84-1E49-86F1-895741CBA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2D16E5-15BC-A8BA-7E3A-E3D222DD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5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5B647-2BD6-949C-BA8B-64AB4F30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6B0DDF-340A-4F0D-656E-37CE15BF7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10649-430A-843B-80D8-C59EB577A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CCE0-BC7B-8A54-99A9-0DD73F6F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0BDE-68CD-484A-A40B-90F6558A8282}" type="datetime1">
              <a:rPr lang="en-US" smtClean="0"/>
              <a:t>6/4/2023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96D93-DB4F-BF0A-A4F3-F0F7A2441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03F0B-A51D-CB44-5211-D5C74834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2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155CF-C026-620E-F0FF-DA80E7D1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97AD5-B6BA-8F60-19BE-C5D7EB603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29E7C-A5B0-D531-9B31-72EA455C4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0955-F279-46CC-8A60-4CB67DA3C0CA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F814D-946E-DE0B-7147-C7AA1EF4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D041-D0F6-BE7B-52D7-A506F412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38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1322F0-97C7-AAE0-298B-79C46BF076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0A72C-44E8-FDAE-BE95-8FE54CD20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680BF-1C49-7B1F-0045-18550C57B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65408-6727-4F17-9559-E13D23EFB250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5E609-F086-BA4F-6B7D-AEC336BE8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9840-0D82-2886-2615-CAD89820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36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B869182-39FE-412F-B535-D981CCC8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B50452F-26B5-44B8-8EA1-76C2C223D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A5022-D994-4EBA-A845-13EE8D747F99}" type="datetime1">
              <a:rPr lang="en-US" smtClean="0"/>
              <a:t>6/4/2023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FF18C73-482A-450E-B126-48950C54E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B952A12-AA0E-4BAE-8942-5519B9B7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61CA-D5CF-4C0C-B5D6-DAF68E65BD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954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05463-D09B-F264-0C77-01364DB7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3DC97-4E95-8A9A-B55E-09EEC1A4A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0E4A2-C57F-7A58-CA75-C319BEA73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4AC4-1A76-4E55-A2A0-8D2C1BB49A66}" type="datetime1">
              <a:rPr lang="en-US" smtClean="0"/>
              <a:t>6/4/2023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CBDEA-690A-65B4-CABF-FE287F301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10303E"/>
                </a:solidFill>
                <a:latin typeface="+mj-lt"/>
              </a:defRPr>
            </a:lvl1pPr>
          </a:lstStyle>
          <a:p>
            <a:r>
              <a:rPr lang="en-CA"/>
              <a:t>jude@judebarak.com | +972-52-811 7106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58D73-D171-3BF7-890C-56FED68CE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DBCB-52AB-4948-BF30-595FB52AD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0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82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66585BB-4445-4F9B-AC44-DF77B80B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741A536-5938-412A-80CE-A879794F8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810A335-D3F7-480A-949B-A77BD9030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01919-581E-4D36-841C-1443A2E1C163}" type="datetime1">
              <a:rPr lang="en-US" smtClean="0"/>
              <a:t>6/4/2023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A19B0D7-0FCA-4B07-9108-671F745CF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jude@judebarak.com | +972-52-811 7106</a:t>
            </a: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60A290B-4789-4805-A8BE-F6906AC7E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661CA-D5CF-4C0C-B5D6-DAF68E65BD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580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 ?><Relationships xmlns="http://schemas.openxmlformats.org/package/2006/relationships"><Relationship Id="rId3" Target="../media/image13.pn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open book with letters flying out of it&#10;&#10;Description automatically generated with medium confidence">
            <a:extLst>
              <a:ext uri="{FF2B5EF4-FFF2-40B4-BE49-F238E27FC236}">
                <a16:creationId xmlns:a16="http://schemas.microsoft.com/office/drawing/2014/main" id="{5F281B0C-D052-2175-57B5-C27D842367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6800EA-DA61-215D-A1DD-6D1F82EF2158}"/>
              </a:ext>
            </a:extLst>
          </p:cNvPr>
          <p:cNvSpPr txBox="1"/>
          <p:nvPr/>
        </p:nvSpPr>
        <p:spPr>
          <a:xfrm>
            <a:off x="65773" y="0"/>
            <a:ext cx="12126227" cy="2123658"/>
          </a:xfrm>
          <a:prstGeom prst="rect">
            <a:avLst/>
          </a:prstGeom>
          <a:solidFill>
            <a:schemeClr val="tx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6600" b="1" dirty="0">
                <a:solidFill>
                  <a:srgbClr val="DCC79C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Telling a Story </a:t>
            </a:r>
          </a:p>
          <a:p>
            <a:pPr algn="ctr"/>
            <a:r>
              <a:rPr lang="en-CA" sz="6600" b="1" dirty="0">
                <a:solidFill>
                  <a:srgbClr val="DCC79C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with your Data</a:t>
            </a:r>
            <a:endParaRPr lang="en-US" sz="6600" b="1" dirty="0">
              <a:solidFill>
                <a:srgbClr val="DCC79C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F946C-DA2F-59BD-9D57-6AF3E0A1A1EE}"/>
              </a:ext>
            </a:extLst>
          </p:cNvPr>
          <p:cNvSpPr txBox="1"/>
          <p:nvPr/>
        </p:nvSpPr>
        <p:spPr>
          <a:xfrm>
            <a:off x="152400" y="2209800"/>
            <a:ext cx="12126227" cy="1107996"/>
          </a:xfrm>
          <a:prstGeom prst="rect">
            <a:avLst/>
          </a:prstGeom>
          <a:solidFill>
            <a:schemeClr val="tx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6600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Work file</a:t>
            </a:r>
            <a:endParaRPr lang="en-US" sz="6600" b="1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5C52B-2FF0-CC73-E30B-124175832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389937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D5FDF84-767D-400E-AC62-437E230288A8}"/>
              </a:ext>
            </a:extLst>
          </p:cNvPr>
          <p:cNvSpPr/>
          <p:nvPr/>
        </p:nvSpPr>
        <p:spPr>
          <a:xfrm>
            <a:off x="10517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BC180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INITIATION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EFF5657-7FF2-45B7-9A03-848BC03BE9FA}"/>
              </a:ext>
            </a:extLst>
          </p:cNvPr>
          <p:cNvSpPr/>
          <p:nvPr/>
        </p:nvSpPr>
        <p:spPr>
          <a:xfrm>
            <a:off x="1630362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C0190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 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BC8437F-A6B6-4B10-927E-D5D73300C797}"/>
              </a:ext>
            </a:extLst>
          </p:cNvPr>
          <p:cNvSpPr/>
          <p:nvPr/>
        </p:nvSpPr>
        <p:spPr>
          <a:xfrm>
            <a:off x="3250207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FD91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ED1C8AE-FA9C-402C-8B3D-39BDBDD3E897}"/>
              </a:ext>
            </a:extLst>
          </p:cNvPr>
          <p:cNvSpPr/>
          <p:nvPr/>
        </p:nvSpPr>
        <p:spPr>
          <a:xfrm>
            <a:off x="4870052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70AC4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APPROVAL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5E742E-BD31-4365-A35B-476608414B9A}"/>
              </a:ext>
            </a:extLst>
          </p:cNvPr>
          <p:cNvSpPr/>
          <p:nvPr/>
        </p:nvSpPr>
        <p:spPr>
          <a:xfrm>
            <a:off x="6489898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4671C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735645-B594-49C8-BD7A-02733EF6E67F}"/>
              </a:ext>
            </a:extLst>
          </p:cNvPr>
          <p:cNvSpPr/>
          <p:nvPr/>
        </p:nvSpPr>
        <p:spPr>
          <a:xfrm>
            <a:off x="8109743" y="3069034"/>
            <a:ext cx="1799828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FF250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0BAF3C9-0E3D-40B0-A13E-21B86993254A}"/>
              </a:ext>
            </a:extLst>
          </p:cNvPr>
          <p:cNvSpPr/>
          <p:nvPr/>
        </p:nvSpPr>
        <p:spPr>
          <a:xfrm>
            <a:off x="9729587" y="3069034"/>
            <a:ext cx="1977629" cy="719931"/>
          </a:xfrm>
          <a:custGeom>
            <a:avLst/>
            <a:gdLst>
              <a:gd name="connsiteX0" fmla="*/ 0 w 1799828"/>
              <a:gd name="connsiteY0" fmla="*/ 0 h 719931"/>
              <a:gd name="connsiteX1" fmla="*/ 1439863 w 1799828"/>
              <a:gd name="connsiteY1" fmla="*/ 0 h 719931"/>
              <a:gd name="connsiteX2" fmla="*/ 1799828 w 1799828"/>
              <a:gd name="connsiteY2" fmla="*/ 359966 h 719931"/>
              <a:gd name="connsiteX3" fmla="*/ 1439863 w 1799828"/>
              <a:gd name="connsiteY3" fmla="*/ 719931 h 719931"/>
              <a:gd name="connsiteX4" fmla="*/ 0 w 1799828"/>
              <a:gd name="connsiteY4" fmla="*/ 719931 h 719931"/>
              <a:gd name="connsiteX5" fmla="*/ 359966 w 1799828"/>
              <a:gd name="connsiteY5" fmla="*/ 359966 h 719931"/>
              <a:gd name="connsiteX6" fmla="*/ 0 w 1799828"/>
              <a:gd name="connsiteY6" fmla="*/ 0 h 71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9828" h="719931">
                <a:moveTo>
                  <a:pt x="0" y="0"/>
                </a:moveTo>
                <a:lnTo>
                  <a:pt x="1439863" y="0"/>
                </a:lnTo>
                <a:lnTo>
                  <a:pt x="1799828" y="359966"/>
                </a:lnTo>
                <a:lnTo>
                  <a:pt x="1439863" y="719931"/>
                </a:lnTo>
                <a:lnTo>
                  <a:pt x="0" y="719931"/>
                </a:lnTo>
                <a:lnTo>
                  <a:pt x="359966" y="359966"/>
                </a:lnTo>
                <a:lnTo>
                  <a:pt x="0" y="0"/>
                </a:lnTo>
                <a:close/>
              </a:path>
            </a:pathLst>
          </a:custGeom>
          <a:solidFill>
            <a:srgbClr val="09090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7975" tIns="22670" rIns="382635" bIns="22670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CLOSE OUT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08F167-EC5C-4C89-8A5E-32BEF8EF3CFB}"/>
              </a:ext>
            </a:extLst>
          </p:cNvPr>
          <p:cNvSpPr txBox="1"/>
          <p:nvPr/>
        </p:nvSpPr>
        <p:spPr>
          <a:xfrm>
            <a:off x="348654" y="1371597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INITIATION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444500" marR="0" lvl="0" indent="-101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Scope statement (problem statement) </a:t>
            </a:r>
          </a:p>
          <a:p>
            <a:pPr marL="444500" marR="0" lvl="0" indent="-101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Risk Context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926A08-88F5-444D-8D47-E63C7C0C829E}"/>
              </a:ext>
            </a:extLst>
          </p:cNvPr>
          <p:cNvSpPr txBox="1"/>
          <p:nvPr/>
        </p:nvSpPr>
        <p:spPr>
          <a:xfrm>
            <a:off x="3411735" y="1371597"/>
            <a:ext cx="309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Create implementation plan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Create transition plan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Create communication plan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Identify necessary approvals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D26401-59EE-4152-9EC0-16DD34F939DA}"/>
              </a:ext>
            </a:extLst>
          </p:cNvPr>
          <p:cNvSpPr txBox="1"/>
          <p:nvPr/>
        </p:nvSpPr>
        <p:spPr>
          <a:xfrm>
            <a:off x="6849863" y="1420118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Implement plans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Notify affected parties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Conduct necessary training and qualification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6C0C53-B89F-4A19-94C2-7A7631FF524C}"/>
              </a:ext>
            </a:extLst>
          </p:cNvPr>
          <p:cNvSpPr txBox="1"/>
          <p:nvPr/>
        </p:nvSpPr>
        <p:spPr>
          <a:xfrm>
            <a:off x="9912944" y="1420118"/>
            <a:ext cx="2279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CLOSE-OUT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Capture lessons-learned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Update documents and records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36A9AB-C05D-4894-9E1E-B8610A2692F2}"/>
              </a:ext>
            </a:extLst>
          </p:cNvPr>
          <p:cNvCxnSpPr/>
          <p:nvPr/>
        </p:nvCxnSpPr>
        <p:spPr>
          <a:xfrm flipV="1">
            <a:off x="228600" y="1420118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62A65B-0E22-4D88-A188-FB9EFBA740DB}"/>
              </a:ext>
            </a:extLst>
          </p:cNvPr>
          <p:cNvCxnSpPr/>
          <p:nvPr/>
        </p:nvCxnSpPr>
        <p:spPr>
          <a:xfrm flipV="1">
            <a:off x="1828799" y="3788965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122F10-795C-46B5-B42A-4158450DAFCF}"/>
              </a:ext>
            </a:extLst>
          </p:cNvPr>
          <p:cNvCxnSpPr/>
          <p:nvPr/>
        </p:nvCxnSpPr>
        <p:spPr>
          <a:xfrm flipV="1">
            <a:off x="3397843" y="1371597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6546896-4F3D-4FDF-8C3D-FA5C8DCDFF26}"/>
              </a:ext>
            </a:extLst>
          </p:cNvPr>
          <p:cNvCxnSpPr/>
          <p:nvPr/>
        </p:nvCxnSpPr>
        <p:spPr>
          <a:xfrm flipV="1">
            <a:off x="6690712" y="1420118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C05680-3F5C-43B5-B0CA-6BE2C5678A23}"/>
              </a:ext>
            </a:extLst>
          </p:cNvPr>
          <p:cNvCxnSpPr/>
          <p:nvPr/>
        </p:nvCxnSpPr>
        <p:spPr>
          <a:xfrm flipV="1">
            <a:off x="9909571" y="1420118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CE8769A-E128-4883-B43C-46D52459D03C}"/>
              </a:ext>
            </a:extLst>
          </p:cNvPr>
          <p:cNvCxnSpPr/>
          <p:nvPr/>
        </p:nvCxnSpPr>
        <p:spPr>
          <a:xfrm flipV="1">
            <a:off x="5068489" y="3788965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DE6852-0D44-4EE3-90DE-475A9E03BE45}"/>
              </a:ext>
            </a:extLst>
          </p:cNvPr>
          <p:cNvCxnSpPr/>
          <p:nvPr/>
        </p:nvCxnSpPr>
        <p:spPr>
          <a:xfrm flipV="1">
            <a:off x="8454824" y="3788965"/>
            <a:ext cx="0" cy="1648916"/>
          </a:xfrm>
          <a:prstGeom prst="line">
            <a:avLst/>
          </a:prstGeom>
          <a:ln>
            <a:solidFill>
              <a:srgbClr val="09090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4B87B3C-F793-4D09-A48A-06625A739FE7}"/>
              </a:ext>
            </a:extLst>
          </p:cNvPr>
          <p:cNvSpPr txBox="1"/>
          <p:nvPr/>
        </p:nvSpPr>
        <p:spPr>
          <a:xfrm>
            <a:off x="1810344" y="4095709"/>
            <a:ext cx="30596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>
              <a:spcBef>
                <a:spcPts val="0"/>
              </a:spcBef>
              <a:spcAft>
                <a:spcPts val="0"/>
              </a:spcAft>
              <a:defRPr sz="1600">
                <a:effectLst/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Conduct root cause analysis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Conduct risk assessment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Design change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Identify implications of change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Identify affected parties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B104F5-3AA6-4959-988E-2AB089C93EBD}"/>
              </a:ext>
            </a:extLst>
          </p:cNvPr>
          <p:cNvSpPr txBox="1"/>
          <p:nvPr/>
        </p:nvSpPr>
        <p:spPr>
          <a:xfrm>
            <a:off x="5140030" y="4095709"/>
            <a:ext cx="3059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>
              <a:spcBef>
                <a:spcPts val="0"/>
              </a:spcBef>
              <a:spcAft>
                <a:spcPts val="0"/>
              </a:spcAft>
              <a:defRPr sz="1600">
                <a:effectLst/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APPROVAL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Obtain necessary approvals to proceed with implementation of requested change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967630-61F2-464F-AB3C-A53BD73639B7}"/>
              </a:ext>
            </a:extLst>
          </p:cNvPr>
          <p:cNvSpPr txBox="1"/>
          <p:nvPr/>
        </p:nvSpPr>
        <p:spPr>
          <a:xfrm>
            <a:off x="8619923" y="4095709"/>
            <a:ext cx="3059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>
              <a:spcBef>
                <a:spcPts val="0"/>
              </a:spcBef>
              <a:spcAft>
                <a:spcPts val="0"/>
              </a:spcAft>
              <a:defRPr sz="1600">
                <a:effectLst/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CHECK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Verify training and change objectives were met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C9880D-644A-14E3-240D-759F31094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269716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26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B655CA-00E6-3B0A-FA1D-DBE2D721F5F2}"/>
              </a:ext>
            </a:extLst>
          </p:cNvPr>
          <p:cNvSpPr/>
          <p:nvPr/>
        </p:nvSpPr>
        <p:spPr>
          <a:xfrm>
            <a:off x="874529" y="0"/>
            <a:ext cx="10725592" cy="6494085"/>
          </a:xfrm>
          <a:prstGeom prst="rect">
            <a:avLst/>
          </a:prstGeom>
        </p:spPr>
        <p:txBody>
          <a:bodyPr/>
          <a:lstStyle/>
          <a:p>
            <a:pPr lvl="0" algn="l" rtl="0">
              <a:buChar char="•"/>
            </a:pPr>
            <a:r>
              <a:rPr lang="en-US" b="1" i="0" baseline="0" dirty="0"/>
              <a:t>INITIATION</a:t>
            </a:r>
            <a:r>
              <a:rPr lang="en-US" b="0" i="0" baseline="0" dirty="0"/>
              <a:t> </a:t>
            </a:r>
            <a:endParaRPr lang="en-US" dirty="0"/>
          </a:p>
          <a:p>
            <a:pPr lvl="1" algn="l" rtl="0">
              <a:buChar char="•"/>
            </a:pPr>
            <a:r>
              <a:rPr lang="en-US" b="0" i="0" baseline="0" dirty="0"/>
              <a:t>Scope statement (problem statement) </a:t>
            </a:r>
            <a:endParaRPr lang="en-US" dirty="0"/>
          </a:p>
          <a:p>
            <a:pPr lvl="1" algn="l" rtl="0">
              <a:buChar char="•"/>
            </a:pPr>
            <a:r>
              <a:rPr lang="en-US" b="0" i="0" baseline="0" dirty="0"/>
              <a:t>Risk Context </a:t>
            </a:r>
            <a:endParaRPr lang="en-US" dirty="0"/>
          </a:p>
          <a:p>
            <a:pPr lvl="0" algn="l" rtl="0">
              <a:buChar char="•"/>
            </a:pPr>
            <a:r>
              <a:rPr lang="en-US" b="1" dirty="0"/>
              <a:t>DESIGN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Conduct root cause analysis </a:t>
            </a:r>
          </a:p>
          <a:p>
            <a:pPr lvl="1" algn="l" rtl="0">
              <a:buChar char="•"/>
            </a:pPr>
            <a:r>
              <a:rPr lang="en-US" dirty="0"/>
              <a:t>Conduct risk assessment </a:t>
            </a:r>
          </a:p>
          <a:p>
            <a:pPr lvl="1" algn="l" rtl="0">
              <a:buChar char="•"/>
            </a:pPr>
            <a:r>
              <a:rPr lang="en-US" dirty="0"/>
              <a:t>Design change </a:t>
            </a:r>
          </a:p>
          <a:p>
            <a:pPr lvl="1" algn="l" rtl="0">
              <a:buChar char="•"/>
            </a:pPr>
            <a:r>
              <a:rPr lang="en-US" dirty="0"/>
              <a:t>Identify implications of change </a:t>
            </a:r>
          </a:p>
          <a:p>
            <a:pPr lvl="1" algn="l" rtl="0">
              <a:buChar char="•"/>
            </a:pPr>
            <a:r>
              <a:rPr lang="en-US" dirty="0"/>
              <a:t>Identify affected parties </a:t>
            </a:r>
          </a:p>
          <a:p>
            <a:pPr lvl="0" algn="l" rtl="0">
              <a:buChar char="•"/>
            </a:pPr>
            <a:r>
              <a:rPr lang="en-US" b="1" dirty="0"/>
              <a:t>PLAN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Create an implementation plan </a:t>
            </a:r>
          </a:p>
          <a:p>
            <a:pPr lvl="1" algn="l" rtl="0">
              <a:buChar char="•"/>
            </a:pPr>
            <a:r>
              <a:rPr lang="en-US" dirty="0"/>
              <a:t>Create a transition plan </a:t>
            </a:r>
          </a:p>
          <a:p>
            <a:pPr lvl="1" algn="l" rtl="0">
              <a:buChar char="•"/>
            </a:pPr>
            <a:r>
              <a:rPr lang="en-US" dirty="0"/>
              <a:t>Create a communication plan </a:t>
            </a:r>
          </a:p>
          <a:p>
            <a:pPr lvl="1" algn="l" rtl="0">
              <a:buChar char="•"/>
            </a:pPr>
            <a:r>
              <a:rPr lang="en-US" dirty="0"/>
              <a:t>Identify necessary approvals</a:t>
            </a:r>
          </a:p>
          <a:p>
            <a:pPr lvl="0" algn="l" rtl="0">
              <a:buChar char="•"/>
            </a:pPr>
            <a:r>
              <a:rPr lang="en-US" b="1" dirty="0"/>
              <a:t>APPROVAL 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Obtain necessary approvals to proceed with the implementation of the requested change </a:t>
            </a:r>
          </a:p>
          <a:p>
            <a:pPr lvl="0" algn="l" rtl="0">
              <a:buChar char="•"/>
            </a:pPr>
            <a:r>
              <a:rPr lang="en-US" b="1" dirty="0"/>
              <a:t>DO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Implement plans </a:t>
            </a:r>
          </a:p>
          <a:p>
            <a:pPr lvl="1" algn="l" rtl="0">
              <a:buChar char="•"/>
            </a:pPr>
            <a:r>
              <a:rPr lang="en-US" dirty="0"/>
              <a:t>Notify affected parties </a:t>
            </a:r>
          </a:p>
          <a:p>
            <a:pPr lvl="1" algn="l" rtl="0">
              <a:buChar char="•"/>
            </a:pPr>
            <a:r>
              <a:rPr lang="en-US" dirty="0"/>
              <a:t>Conduct necessary training and qualification</a:t>
            </a:r>
          </a:p>
          <a:p>
            <a:pPr lvl="0" algn="l" rtl="0">
              <a:buChar char="•"/>
            </a:pPr>
            <a:r>
              <a:rPr lang="en-US" b="1" dirty="0"/>
              <a:t>CHECK 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Verify training and change objectives were met</a:t>
            </a:r>
          </a:p>
          <a:p>
            <a:pPr lvl="0" algn="l" rtl="0">
              <a:buChar char="•"/>
            </a:pPr>
            <a:r>
              <a:rPr lang="en-US" b="1" dirty="0"/>
              <a:t>CLOSE-OUT </a:t>
            </a:r>
            <a:endParaRPr lang="en-US" dirty="0"/>
          </a:p>
          <a:p>
            <a:pPr lvl="1" algn="l" rtl="0">
              <a:buChar char="•"/>
            </a:pPr>
            <a:r>
              <a:rPr lang="en-US" dirty="0"/>
              <a:t>Capture lessons-learned </a:t>
            </a:r>
          </a:p>
          <a:p>
            <a:pPr lvl="1" algn="l" rtl="0">
              <a:buChar char="•"/>
            </a:pPr>
            <a:r>
              <a:rPr lang="en-US" dirty="0"/>
              <a:t>Update documents and records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F8C37F-E00A-09EC-F224-62DBA8E5F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4005810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2CE8EF-D33E-30A5-B10D-CBD05E5E8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81" y="533400"/>
            <a:ext cx="11447619" cy="278095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A82485-B5F3-1BCF-3C64-2DD2AE6B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3173321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B655CA-00E6-3B0A-FA1D-DBE2D721F5F2}"/>
              </a:ext>
            </a:extLst>
          </p:cNvPr>
          <p:cNvSpPr/>
          <p:nvPr/>
        </p:nvSpPr>
        <p:spPr>
          <a:xfrm>
            <a:off x="914400" y="181957"/>
            <a:ext cx="10725592" cy="6494085"/>
          </a:xfrm>
          <a:prstGeom prst="rect">
            <a:avLst/>
          </a:prstGeom>
        </p:spPr>
        <p:txBody>
          <a:bodyPr/>
          <a:lstStyle/>
          <a:p>
            <a:pPr lvl="0" algn="l" rtl="0">
              <a:buChar char="•"/>
            </a:pPr>
            <a:r>
              <a:rPr lang="en-US" b="1" i="0" baseline="0" dirty="0"/>
              <a:t>INITIATION</a:t>
            </a:r>
            <a:r>
              <a:rPr lang="en-US" b="0" i="0" baseline="0" dirty="0"/>
              <a:t> </a:t>
            </a:r>
            <a:endParaRPr lang="en-US" dirty="0"/>
          </a:p>
          <a:p>
            <a:pPr lvl="1" algn="l" rtl="0">
              <a:buChar char="•"/>
            </a:pPr>
            <a:r>
              <a:rPr lang="en-US" b="0" i="0" baseline="0" dirty="0"/>
              <a:t>Scope statement (problem statement) </a:t>
            </a:r>
            <a:endParaRPr lang="en-US" dirty="0"/>
          </a:p>
          <a:p>
            <a:pPr lvl="1" algn="l" rtl="0">
              <a:buChar char="•"/>
            </a:pPr>
            <a:r>
              <a:rPr lang="en-US" b="0" i="0" baseline="0" dirty="0"/>
              <a:t>Risk Context </a:t>
            </a:r>
            <a:endParaRPr lang="en-US" dirty="0"/>
          </a:p>
          <a:p>
            <a:pPr lvl="0" algn="l" rtl="0">
              <a:buChar char="•"/>
            </a:pPr>
            <a:r>
              <a:rPr lang="en-US" b="1" dirty="0"/>
              <a:t>DESIGN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Conduct root cause analysis </a:t>
            </a:r>
          </a:p>
          <a:p>
            <a:pPr lvl="1" algn="l" rtl="0">
              <a:buChar char="•"/>
            </a:pPr>
            <a:r>
              <a:rPr lang="en-US" dirty="0"/>
              <a:t>Conduct risk assessment </a:t>
            </a:r>
          </a:p>
          <a:p>
            <a:pPr lvl="1" algn="l" rtl="0">
              <a:buChar char="•"/>
            </a:pPr>
            <a:r>
              <a:rPr lang="en-US" dirty="0"/>
              <a:t>Design change </a:t>
            </a:r>
          </a:p>
          <a:p>
            <a:pPr lvl="1" algn="l" rtl="0">
              <a:buChar char="•"/>
            </a:pPr>
            <a:r>
              <a:rPr lang="en-US" dirty="0"/>
              <a:t>Identify implications of change </a:t>
            </a:r>
          </a:p>
          <a:p>
            <a:pPr lvl="1" algn="l" rtl="0">
              <a:buChar char="•"/>
            </a:pPr>
            <a:r>
              <a:rPr lang="en-US" dirty="0"/>
              <a:t>Identify affected parties </a:t>
            </a:r>
          </a:p>
          <a:p>
            <a:pPr lvl="0" algn="l" rtl="0">
              <a:buChar char="•"/>
            </a:pPr>
            <a:r>
              <a:rPr lang="en-US" b="1" dirty="0"/>
              <a:t>PLAN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Create an implementation plan </a:t>
            </a:r>
          </a:p>
          <a:p>
            <a:pPr lvl="1" algn="l" rtl="0">
              <a:buChar char="•"/>
            </a:pPr>
            <a:r>
              <a:rPr lang="en-US" dirty="0"/>
              <a:t>Create a transition plan </a:t>
            </a:r>
          </a:p>
          <a:p>
            <a:pPr lvl="1" algn="l" rtl="0">
              <a:buChar char="•"/>
            </a:pPr>
            <a:r>
              <a:rPr lang="en-US" dirty="0"/>
              <a:t>Create a communication plan </a:t>
            </a:r>
          </a:p>
          <a:p>
            <a:pPr lvl="1" algn="l" rtl="0">
              <a:buChar char="•"/>
            </a:pPr>
            <a:r>
              <a:rPr lang="en-US" dirty="0"/>
              <a:t>Identify necessary approvals</a:t>
            </a:r>
          </a:p>
          <a:p>
            <a:pPr lvl="0" algn="l" rtl="0">
              <a:buChar char="•"/>
            </a:pPr>
            <a:r>
              <a:rPr lang="en-US" b="1" dirty="0"/>
              <a:t>APPROVAL 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Obtain necessary approvals to proceed with the implementation of the requested change </a:t>
            </a:r>
          </a:p>
          <a:p>
            <a:pPr lvl="0" algn="l" rtl="0">
              <a:buChar char="•"/>
            </a:pPr>
            <a:r>
              <a:rPr lang="en-US" b="1" dirty="0"/>
              <a:t>DO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Implement plans </a:t>
            </a:r>
          </a:p>
          <a:p>
            <a:pPr lvl="1" algn="l" rtl="0">
              <a:buChar char="•"/>
            </a:pPr>
            <a:r>
              <a:rPr lang="en-US" dirty="0"/>
              <a:t>Notify affected parties </a:t>
            </a:r>
          </a:p>
          <a:p>
            <a:pPr lvl="1" algn="l" rtl="0">
              <a:buChar char="•"/>
            </a:pPr>
            <a:r>
              <a:rPr lang="en-US" dirty="0"/>
              <a:t>Conduct necessary training and qualification</a:t>
            </a:r>
          </a:p>
          <a:p>
            <a:pPr lvl="0" algn="l" rtl="0">
              <a:buChar char="•"/>
            </a:pPr>
            <a:r>
              <a:rPr lang="en-US" b="1" dirty="0"/>
              <a:t>CHECK </a:t>
            </a:r>
            <a:r>
              <a:rPr lang="en-US" dirty="0"/>
              <a:t> </a:t>
            </a:r>
          </a:p>
          <a:p>
            <a:pPr lvl="1" algn="l" rtl="0">
              <a:buChar char="•"/>
            </a:pPr>
            <a:r>
              <a:rPr lang="en-US" dirty="0"/>
              <a:t>Verify training and change objectives were met</a:t>
            </a:r>
          </a:p>
          <a:p>
            <a:pPr lvl="0" algn="l" rtl="0">
              <a:buChar char="•"/>
            </a:pPr>
            <a:r>
              <a:rPr lang="en-US" b="1" dirty="0"/>
              <a:t>CLOSE-OUT </a:t>
            </a:r>
            <a:endParaRPr lang="en-US" dirty="0"/>
          </a:p>
          <a:p>
            <a:pPr lvl="1" algn="l" rtl="0">
              <a:buChar char="•"/>
            </a:pPr>
            <a:r>
              <a:rPr lang="en-US" dirty="0"/>
              <a:t>Capture lessons-learned </a:t>
            </a:r>
          </a:p>
          <a:p>
            <a:pPr lvl="1" algn="l" rtl="0">
              <a:buChar char="•"/>
            </a:pPr>
            <a:r>
              <a:rPr lang="en-US" dirty="0"/>
              <a:t>Update documents and records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85255E-4810-C2F9-9B7A-E66735F1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250085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1FAF14B-20A4-3B14-5BF6-4179B07FCAEB}"/>
              </a:ext>
            </a:extLst>
          </p:cNvPr>
          <p:cNvSpPr/>
          <p:nvPr/>
        </p:nvSpPr>
        <p:spPr>
          <a:xfrm>
            <a:off x="901107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i="0" kern="1200" baseline="0"/>
              <a:t>INITIATION</a:t>
            </a:r>
            <a:r>
              <a:rPr lang="en-US" sz="1300" b="0" i="0" kern="1200" baseline="0"/>
              <a:t> </a:t>
            </a:r>
            <a:endParaRPr lang="en-US" sz="13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72D5EF-769A-BCA7-415A-195C0E14F5E5}"/>
              </a:ext>
            </a:extLst>
          </p:cNvPr>
          <p:cNvSpPr/>
          <p:nvPr/>
        </p:nvSpPr>
        <p:spPr>
          <a:xfrm>
            <a:off x="1089910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b="0" i="0" kern="1200" baseline="0"/>
              <a:t>Scope statement (problem statement) </a:t>
            </a:r>
            <a:endParaRPr lang="en-US" sz="1300" kern="1200"/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b="0" i="0" kern="1200" baseline="0"/>
              <a:t>Risk Context </a:t>
            </a:r>
            <a:endParaRPr lang="en-US" sz="13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3E699BA-6606-215D-78AA-E48BEE713F03}"/>
              </a:ext>
            </a:extLst>
          </p:cNvPr>
          <p:cNvSpPr/>
          <p:nvPr/>
        </p:nvSpPr>
        <p:spPr>
          <a:xfrm>
            <a:off x="2459356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DESIGN</a:t>
            </a:r>
            <a:r>
              <a:rPr lang="en-US" sz="1300" kern="1200"/>
              <a:t>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166FB03-CD06-816B-4B36-A565A9AD2F81}"/>
              </a:ext>
            </a:extLst>
          </p:cNvPr>
          <p:cNvSpPr/>
          <p:nvPr/>
        </p:nvSpPr>
        <p:spPr>
          <a:xfrm>
            <a:off x="2648159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root cause analysis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risk assessment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Design change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implications of change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affected parties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E3FFB79-217A-043E-B34F-141CE914ABCB}"/>
              </a:ext>
            </a:extLst>
          </p:cNvPr>
          <p:cNvSpPr/>
          <p:nvPr/>
        </p:nvSpPr>
        <p:spPr>
          <a:xfrm>
            <a:off x="4017604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PLAN</a:t>
            </a:r>
            <a:r>
              <a:rPr lang="en-US" sz="1300" kern="1200"/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E5AB3F-5E0C-73DD-587E-047E0ABE4194}"/>
              </a:ext>
            </a:extLst>
          </p:cNvPr>
          <p:cNvSpPr/>
          <p:nvPr/>
        </p:nvSpPr>
        <p:spPr>
          <a:xfrm>
            <a:off x="4206407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an implementation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 transition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 communication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necessary approvals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F09D266-E4C6-0300-84BF-323AD3ABB3A9}"/>
              </a:ext>
            </a:extLst>
          </p:cNvPr>
          <p:cNvSpPr/>
          <p:nvPr/>
        </p:nvSpPr>
        <p:spPr>
          <a:xfrm>
            <a:off x="5575852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APPROVAL </a:t>
            </a:r>
            <a:r>
              <a:rPr lang="en-US" sz="1300" kern="1200"/>
              <a:t> 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136117F-5A03-F796-D5B6-9EF7B6A3FFCC}"/>
              </a:ext>
            </a:extLst>
          </p:cNvPr>
          <p:cNvSpPr/>
          <p:nvPr/>
        </p:nvSpPr>
        <p:spPr>
          <a:xfrm>
            <a:off x="5764655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Obtain necessary approvals to proceed with the implementation of the requested change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F2B2DEA-D34D-9517-E9C6-3A245DB7B9FD}"/>
              </a:ext>
            </a:extLst>
          </p:cNvPr>
          <p:cNvSpPr/>
          <p:nvPr/>
        </p:nvSpPr>
        <p:spPr>
          <a:xfrm>
            <a:off x="7134101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DO</a:t>
            </a:r>
            <a:r>
              <a:rPr lang="en-US" sz="1300" kern="120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A4A9A6F-F37F-200F-D42B-58969EF8964D}"/>
              </a:ext>
            </a:extLst>
          </p:cNvPr>
          <p:cNvSpPr/>
          <p:nvPr/>
        </p:nvSpPr>
        <p:spPr>
          <a:xfrm>
            <a:off x="7322904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Implement plans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Notify affected parties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necessary training and qualification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1E2D4DC-0787-2048-17FA-9FEC2C2716A0}"/>
              </a:ext>
            </a:extLst>
          </p:cNvPr>
          <p:cNvSpPr/>
          <p:nvPr/>
        </p:nvSpPr>
        <p:spPr>
          <a:xfrm>
            <a:off x="8692349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CHECK </a:t>
            </a:r>
            <a:r>
              <a:rPr lang="en-US" sz="1300" kern="1200"/>
              <a:t>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C3102A-B002-72E8-3E8B-9B8B96BF47EE}"/>
              </a:ext>
            </a:extLst>
          </p:cNvPr>
          <p:cNvSpPr/>
          <p:nvPr/>
        </p:nvSpPr>
        <p:spPr>
          <a:xfrm>
            <a:off x="8881152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Verify training and change objectives were met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6C05F1C-0341-EE5A-2819-DB7A8F46B8A6}"/>
              </a:ext>
            </a:extLst>
          </p:cNvPr>
          <p:cNvSpPr/>
          <p:nvPr/>
        </p:nvSpPr>
        <p:spPr>
          <a:xfrm>
            <a:off x="10250597" y="2390609"/>
            <a:ext cx="1366884" cy="374400"/>
          </a:xfrm>
          <a:custGeom>
            <a:avLst/>
            <a:gdLst>
              <a:gd name="connsiteX0" fmla="*/ 0 w 1366884"/>
              <a:gd name="connsiteY0" fmla="*/ 0 h 374400"/>
              <a:gd name="connsiteX1" fmla="*/ 1366884 w 1366884"/>
              <a:gd name="connsiteY1" fmla="*/ 0 h 374400"/>
              <a:gd name="connsiteX2" fmla="*/ 1366884 w 1366884"/>
              <a:gd name="connsiteY2" fmla="*/ 374400 h 374400"/>
              <a:gd name="connsiteX3" fmla="*/ 0 w 1366884"/>
              <a:gd name="connsiteY3" fmla="*/ 374400 h 374400"/>
              <a:gd name="connsiteX4" fmla="*/ 0 w 1366884"/>
              <a:gd name="connsiteY4" fmla="*/ 0 h 37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374400">
                <a:moveTo>
                  <a:pt x="0" y="0"/>
                </a:moveTo>
                <a:lnTo>
                  <a:pt x="1366884" y="0"/>
                </a:lnTo>
                <a:lnTo>
                  <a:pt x="1366884" y="374400"/>
                </a:lnTo>
                <a:lnTo>
                  <a:pt x="0" y="374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CLOSE-OUT </a:t>
            </a:r>
            <a:endParaRPr lang="en-US" sz="1300" kern="12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0CBC28F-E567-8777-61F3-2FF077076E7B}"/>
              </a:ext>
            </a:extLst>
          </p:cNvPr>
          <p:cNvSpPr/>
          <p:nvPr/>
        </p:nvSpPr>
        <p:spPr>
          <a:xfrm>
            <a:off x="10439400" y="37268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Capture lessons-learned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Update documents and records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18F1450-DB05-BD38-F5C4-71FD74001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24" y="336356"/>
            <a:ext cx="10742857" cy="2066667"/>
          </a:xfrm>
          <a:prstGeom prst="rect">
            <a:avLst/>
          </a:prstGeom>
        </p:spPr>
      </p:pic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82056BB9-5977-2849-30B1-C2E1542C997B}"/>
              </a:ext>
            </a:extLst>
          </p:cNvPr>
          <p:cNvSpPr/>
          <p:nvPr/>
        </p:nvSpPr>
        <p:spPr>
          <a:xfrm>
            <a:off x="969485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i="0" kern="1200" baseline="0"/>
              <a:t>INITIATION</a:t>
            </a:r>
            <a:r>
              <a:rPr lang="en-US" sz="1300" b="0" i="0" kern="1200" baseline="0"/>
              <a:t> </a:t>
            </a:r>
            <a:endParaRPr lang="en-US" sz="1300" kern="1200"/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79F5167A-6A1B-C924-05BA-286B85DAC977}"/>
              </a:ext>
            </a:extLst>
          </p:cNvPr>
          <p:cNvSpPr/>
          <p:nvPr/>
        </p:nvSpPr>
        <p:spPr>
          <a:xfrm>
            <a:off x="2527734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DESIGN</a:t>
            </a:r>
            <a:r>
              <a:rPr lang="en-US" sz="1300" kern="1200"/>
              <a:t> </a:t>
            </a: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AE060A36-7276-13DA-24F4-CBF6C7FEBAD6}"/>
              </a:ext>
            </a:extLst>
          </p:cNvPr>
          <p:cNvSpPr/>
          <p:nvPr/>
        </p:nvSpPr>
        <p:spPr>
          <a:xfrm>
            <a:off x="4085982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PLAN</a:t>
            </a:r>
            <a:r>
              <a:rPr lang="en-US" sz="1300" kern="1200"/>
              <a:t> </a:t>
            </a: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F4B65163-2442-1094-341A-1F2E65D13E1B}"/>
              </a:ext>
            </a:extLst>
          </p:cNvPr>
          <p:cNvSpPr/>
          <p:nvPr/>
        </p:nvSpPr>
        <p:spPr>
          <a:xfrm>
            <a:off x="5644230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APPROVAL </a:t>
            </a:r>
            <a:r>
              <a:rPr lang="en-US" sz="1300" kern="1200"/>
              <a:t> </a:t>
            </a: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26B9674B-635C-25F7-BB26-11A0AB22921D}"/>
              </a:ext>
            </a:extLst>
          </p:cNvPr>
          <p:cNvSpPr/>
          <p:nvPr/>
        </p:nvSpPr>
        <p:spPr>
          <a:xfrm>
            <a:off x="7202479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DO</a:t>
            </a:r>
            <a:r>
              <a:rPr lang="en-US" sz="1300" kern="1200"/>
              <a:t> </a:t>
            </a: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3874CEDD-92AD-B99C-FD57-AA104BCC6096}"/>
              </a:ext>
            </a:extLst>
          </p:cNvPr>
          <p:cNvSpPr/>
          <p:nvPr/>
        </p:nvSpPr>
        <p:spPr>
          <a:xfrm>
            <a:off x="8760727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CHECK </a:t>
            </a:r>
            <a:r>
              <a:rPr lang="en-US" sz="1300" kern="1200"/>
              <a:t> </a:t>
            </a: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708FA61E-500A-6D20-4D86-3E07F0D7B457}"/>
              </a:ext>
            </a:extLst>
          </p:cNvPr>
          <p:cNvSpPr/>
          <p:nvPr/>
        </p:nvSpPr>
        <p:spPr>
          <a:xfrm>
            <a:off x="10318975" y="3117858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CLOSE-OUT </a:t>
            </a:r>
            <a:endParaRPr lang="en-US" sz="1300" kern="12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E694467-C493-DB3C-B97A-024DAF145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667" y="827733"/>
            <a:ext cx="2468773" cy="350015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6388CA-D493-29DD-5EE3-441FCD133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1340142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116327B-8149-4374-03F4-DA22D74F72C9}"/>
              </a:ext>
            </a:extLst>
          </p:cNvPr>
          <p:cNvSpPr/>
          <p:nvPr/>
        </p:nvSpPr>
        <p:spPr>
          <a:xfrm>
            <a:off x="533407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b="0" i="0" kern="1200" baseline="0" dirty="0"/>
              <a:t>Scope statement (problem statement) </a:t>
            </a:r>
            <a:endParaRPr lang="en-US" sz="1300" kern="1200" dirty="0"/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b="0" i="0" kern="1200" baseline="0" dirty="0"/>
              <a:t>Risk Context </a:t>
            </a:r>
            <a:endParaRPr lang="en-US" sz="1300" kern="12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30AADB-1225-5DFD-C1BF-AF93DAFD8DB4}"/>
              </a:ext>
            </a:extLst>
          </p:cNvPr>
          <p:cNvSpPr/>
          <p:nvPr/>
        </p:nvSpPr>
        <p:spPr>
          <a:xfrm>
            <a:off x="2091656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root cause analysis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risk assessment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Design change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implications of change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affected parties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4F4250-113E-FA00-727B-62F37A8D720D}"/>
              </a:ext>
            </a:extLst>
          </p:cNvPr>
          <p:cNvSpPr/>
          <p:nvPr/>
        </p:nvSpPr>
        <p:spPr>
          <a:xfrm>
            <a:off x="3649904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an implementation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 transition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Create a communication plan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Identify necessary approvals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08A821F-F6C5-DAB6-1532-8557AAF0D4E9}"/>
              </a:ext>
            </a:extLst>
          </p:cNvPr>
          <p:cNvSpPr/>
          <p:nvPr/>
        </p:nvSpPr>
        <p:spPr>
          <a:xfrm>
            <a:off x="5208152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Obtain necessary approvals to proceed with the implementation of the requested change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DC0C75A-BF64-D1B8-0430-2B113891AF90}"/>
              </a:ext>
            </a:extLst>
          </p:cNvPr>
          <p:cNvSpPr/>
          <p:nvPr/>
        </p:nvSpPr>
        <p:spPr>
          <a:xfrm>
            <a:off x="6766401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Implement plans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Notify affected parties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Conduct necessary training and qualification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1BF2F2D-2DD7-10F4-887D-674D7D38BADE}"/>
              </a:ext>
            </a:extLst>
          </p:cNvPr>
          <p:cNvSpPr/>
          <p:nvPr/>
        </p:nvSpPr>
        <p:spPr>
          <a:xfrm>
            <a:off x="8324649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Verify training and change objectives were met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6D0785-9D53-4CB2-F210-27547C735065}"/>
              </a:ext>
            </a:extLst>
          </p:cNvPr>
          <p:cNvSpPr/>
          <p:nvPr/>
        </p:nvSpPr>
        <p:spPr>
          <a:xfrm>
            <a:off x="9882897" y="1190404"/>
            <a:ext cx="1366884" cy="2276696"/>
          </a:xfrm>
          <a:custGeom>
            <a:avLst/>
            <a:gdLst>
              <a:gd name="connsiteX0" fmla="*/ 0 w 1366884"/>
              <a:gd name="connsiteY0" fmla="*/ 0 h 2276696"/>
              <a:gd name="connsiteX1" fmla="*/ 1366884 w 1366884"/>
              <a:gd name="connsiteY1" fmla="*/ 0 h 2276696"/>
              <a:gd name="connsiteX2" fmla="*/ 1366884 w 1366884"/>
              <a:gd name="connsiteY2" fmla="*/ 2276696 h 2276696"/>
              <a:gd name="connsiteX3" fmla="*/ 0 w 1366884"/>
              <a:gd name="connsiteY3" fmla="*/ 2276696 h 2276696"/>
              <a:gd name="connsiteX4" fmla="*/ 0 w 1366884"/>
              <a:gd name="connsiteY4" fmla="*/ 0 h 227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84" h="2276696">
                <a:moveTo>
                  <a:pt x="0" y="0"/>
                </a:moveTo>
                <a:lnTo>
                  <a:pt x="1366884" y="0"/>
                </a:lnTo>
                <a:lnTo>
                  <a:pt x="1366884" y="2276696"/>
                </a:lnTo>
                <a:lnTo>
                  <a:pt x="0" y="22766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2" tIns="69342" rIns="92456" bIns="104013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Capture lessons-learned </a:t>
            </a:r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Update documents and records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6FB27D-4242-76C7-3F4F-92CF5BD7B1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07"/>
          <a:stretch/>
        </p:blipFill>
        <p:spPr>
          <a:xfrm>
            <a:off x="8347752" y="2276035"/>
            <a:ext cx="2247619" cy="3872956"/>
          </a:xfrm>
          <a:prstGeom prst="rect">
            <a:avLst/>
          </a:prstGeom>
        </p:spPr>
      </p:pic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A3351173-11A2-14A8-399C-50E9FE6BA525}"/>
              </a:ext>
            </a:extLst>
          </p:cNvPr>
          <p:cNvSpPr/>
          <p:nvPr/>
        </p:nvSpPr>
        <p:spPr>
          <a:xfrm>
            <a:off x="556510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i="0" kern="1200" baseline="0" dirty="0"/>
              <a:t>INITIATION</a:t>
            </a:r>
            <a:r>
              <a:rPr lang="en-US" sz="1300" b="0" i="0" kern="1200" baseline="0" dirty="0"/>
              <a:t> </a:t>
            </a:r>
            <a:endParaRPr lang="en-US" sz="1300" kern="1200" dirty="0"/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81E4C0A6-C84F-2D5F-F4D3-6FA5F0C2A721}"/>
              </a:ext>
            </a:extLst>
          </p:cNvPr>
          <p:cNvSpPr/>
          <p:nvPr/>
        </p:nvSpPr>
        <p:spPr>
          <a:xfrm>
            <a:off x="2114759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DESIGN</a:t>
            </a:r>
            <a:r>
              <a:rPr lang="en-US" sz="1300" kern="1200"/>
              <a:t> 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B35F7CC8-4B29-ED5E-83A4-98B5C0F1D0B1}"/>
              </a:ext>
            </a:extLst>
          </p:cNvPr>
          <p:cNvSpPr/>
          <p:nvPr/>
        </p:nvSpPr>
        <p:spPr>
          <a:xfrm>
            <a:off x="3673007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PLAN</a:t>
            </a:r>
            <a:r>
              <a:rPr lang="en-US" sz="1300" kern="1200"/>
              <a:t> 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3A08EF30-C571-4187-481E-CE84CECF81B4}"/>
              </a:ext>
            </a:extLst>
          </p:cNvPr>
          <p:cNvSpPr/>
          <p:nvPr/>
        </p:nvSpPr>
        <p:spPr>
          <a:xfrm>
            <a:off x="5231255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APPROVAL </a:t>
            </a:r>
            <a:r>
              <a:rPr lang="en-US" sz="1300" kern="1200"/>
              <a:t> 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FE020FFF-DD0B-22FA-AD98-07D19688891C}"/>
              </a:ext>
            </a:extLst>
          </p:cNvPr>
          <p:cNvSpPr/>
          <p:nvPr/>
        </p:nvSpPr>
        <p:spPr>
          <a:xfrm>
            <a:off x="6789504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DO</a:t>
            </a:r>
            <a:r>
              <a:rPr lang="en-US" sz="1300" kern="1200"/>
              <a:t> 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40BFFEB5-8396-5012-EB86-EE951B137300}"/>
              </a:ext>
            </a:extLst>
          </p:cNvPr>
          <p:cNvSpPr/>
          <p:nvPr/>
        </p:nvSpPr>
        <p:spPr>
          <a:xfrm>
            <a:off x="8347752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CHECK </a:t>
            </a:r>
            <a:r>
              <a:rPr lang="en-US" sz="1300" kern="1200"/>
              <a:t> </a:t>
            </a: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3D1AD917-1047-EF66-BAC3-48D6CDD1FFC5}"/>
              </a:ext>
            </a:extLst>
          </p:cNvPr>
          <p:cNvSpPr/>
          <p:nvPr/>
        </p:nvSpPr>
        <p:spPr>
          <a:xfrm>
            <a:off x="9906000" y="709009"/>
            <a:ext cx="1366884" cy="374400"/>
          </a:xfrm>
          <a:prstGeom prst="chevron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/>
              <a:t>CLOSE-OUT </a:t>
            </a:r>
            <a:endParaRPr lang="en-US" sz="1300" kern="120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CC9DF3-B8B1-4F8F-DA6E-D77A32D29B02}"/>
              </a:ext>
            </a:extLst>
          </p:cNvPr>
          <p:cNvCxnSpPr/>
          <p:nvPr/>
        </p:nvCxnSpPr>
        <p:spPr>
          <a:xfrm>
            <a:off x="988352" y="4270078"/>
            <a:ext cx="0" cy="14478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423CF2DD-261C-488B-DFFE-5692E4253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962400"/>
            <a:ext cx="1750354" cy="1956645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81D22EB-E485-D7C4-DA63-9B47CF78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196285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1CB64E-2E1D-1FF2-2941-D9EF1CE7C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533400"/>
            <a:ext cx="12192000" cy="522514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665457-DCDA-11B1-F5F7-C2B938F0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jude@judebarak.com | +972-52-811 7106</a:t>
            </a:r>
          </a:p>
        </p:txBody>
      </p:sp>
    </p:spTree>
    <p:extLst>
      <p:ext uri="{BB962C8B-B14F-4D97-AF65-F5344CB8AC3E}">
        <p14:creationId xmlns:p14="http://schemas.microsoft.com/office/powerpoint/2010/main" val="346003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walking down a sidewalk">
            <a:extLst>
              <a:ext uri="{FF2B5EF4-FFF2-40B4-BE49-F238E27FC236}">
                <a16:creationId xmlns:a16="http://schemas.microsoft.com/office/drawing/2014/main" id="{9CD0CA66-5D3D-DA54-F80C-43E6A62AE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515600" cy="591733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1FFCC3-AC77-B32E-7AB0-D0A04958A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jude@judebarak.com | +972-52-811 7106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11264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969B5B1-D994-F777-FA19-42EC25D3A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09600"/>
            <a:ext cx="8971428" cy="552380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CE3C75-8D5C-F985-1CE8-2FC5318D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jude@judebarak.com | +972-52-811 7106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98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3D16D-3F2A-2FE9-AD49-E125D26F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57694"/>
            <a:ext cx="9619048" cy="4314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AB2CA9-2EDD-0308-C591-39CB1D52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84" y="413314"/>
            <a:ext cx="11009524" cy="123809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E5B50E-049C-BC69-0A3C-A0DD9246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jude@judebarak.com | +972-52-811 7106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23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E3551-7952-6F6F-0A71-670D07BE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F4973-CFD3-667D-A7E1-FEBB2C9B0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" y="152400"/>
            <a:ext cx="12192000" cy="37342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112D80-63A2-8A94-6FEA-8CF7FB5F7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52400"/>
            <a:ext cx="1885714" cy="559047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5890A-AC5A-C60A-0100-0258FE8D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jude@judebarak.com | +972-52-811 7106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862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VELA">
      <a:dk1>
        <a:srgbClr val="231F20"/>
      </a:dk1>
      <a:lt1>
        <a:sysClr val="window" lastClr="FFFFFF"/>
      </a:lt1>
      <a:dk2>
        <a:srgbClr val="58595B"/>
      </a:dk2>
      <a:lt2>
        <a:srgbClr val="EEECE1"/>
      </a:lt2>
      <a:accent1>
        <a:srgbClr val="00B6DE"/>
      </a:accent1>
      <a:accent2>
        <a:srgbClr val="58595B"/>
      </a:accent2>
      <a:accent3>
        <a:srgbClr val="008080"/>
      </a:accent3>
      <a:accent4>
        <a:srgbClr val="BD1354"/>
      </a:accent4>
      <a:accent5>
        <a:srgbClr val="22627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</Words>
  <Application>Microsoft Office PowerPoint</Application>
  <PresentationFormat>Widescreen</PresentationFormat>
  <Paragraphs>161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Arimo</vt:lpstr>
      <vt:lpstr>Calibri</vt:lpstr>
      <vt:lpstr>Calibri Light</vt:lpstr>
      <vt:lpstr>Office Theme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2023-06-04T07:19:30Z</dcterms:created>
  <dcterms:modified xsi:type="dcterms:W3CDTF">2023-06-04T07:19:41Z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679046</vt:lpwstr>
  </property>
  <property fmtid="{D5CDD505-2E9C-101B-9397-08002B2CF9AE}" name="NXPowerLiteSettings" pid="3">
    <vt:lpwstr>E700052003A000</vt:lpwstr>
  </property>
  <property fmtid="{D5CDD505-2E9C-101B-9397-08002B2CF9AE}" name="NXPowerLiteVersion" pid="4">
    <vt:lpwstr>D9.1.0</vt:lpwstr>
  </property>
</Properties>
</file>